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353" r:id="rId5"/>
    <p:sldId id="351" r:id="rId6"/>
    <p:sldId id="355" r:id="rId7"/>
    <p:sldId id="334" r:id="rId8"/>
    <p:sldId id="352" r:id="rId9"/>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1415"/>
    <a:srgbClr val="2857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nhum Estilo, Nenhuma Grad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21" autoAdjust="0"/>
    <p:restoredTop sz="95972" autoAdjust="0"/>
  </p:normalViewPr>
  <p:slideViewPr>
    <p:cSldViewPr showGuides="1">
      <p:cViewPr varScale="1">
        <p:scale>
          <a:sx n="74" d="100"/>
          <a:sy n="74" d="100"/>
        </p:scale>
        <p:origin x="119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de título">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65985524"/>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e conteúdo">
    <p:spTree>
      <p:nvGrpSpPr>
        <p:cNvPr id="1" name=""/>
        <p:cNvGrpSpPr/>
        <p:nvPr/>
      </p:nvGrpSpPr>
      <p:grpSpPr>
        <a:xfrm>
          <a:off x="0" y="0"/>
          <a:ext cx="0" cy="0"/>
          <a:chOff x="0" y="0"/>
          <a:chExt cx="0" cy="0"/>
        </a:xfrm>
      </p:grpSpPr>
      <p:sp>
        <p:nvSpPr>
          <p:cNvPr id="2" name="Retângulo 4">
            <a:extLst>
              <a:ext uri="{FF2B5EF4-FFF2-40B4-BE49-F238E27FC236}">
                <a16:creationId xmlns="" xmlns:a16="http://schemas.microsoft.com/office/drawing/2014/main" id="{F1D14318-401A-F646-8B59-11E64DFE3899}"/>
              </a:ext>
            </a:extLst>
          </p:cNvPr>
          <p:cNvSpPr/>
          <p:nvPr userDrawn="1"/>
        </p:nvSpPr>
        <p:spPr>
          <a:xfrm>
            <a:off x="0" y="6425952"/>
            <a:ext cx="12192000" cy="4320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800">
              <a:solidFill>
                <a:srgbClr val="2857A5"/>
              </a:solidFill>
            </a:endParaRPr>
          </a:p>
        </p:txBody>
      </p:sp>
      <p:cxnSp>
        <p:nvCxnSpPr>
          <p:cNvPr id="7" name="Conector reto 8">
            <a:extLst>
              <a:ext uri="{FF2B5EF4-FFF2-40B4-BE49-F238E27FC236}">
                <a16:creationId xmlns="" xmlns:a16="http://schemas.microsoft.com/office/drawing/2014/main" id="{5FD85663-AA7B-4543-8ED3-50AEA3D20C79}"/>
              </a:ext>
            </a:extLst>
          </p:cNvPr>
          <p:cNvCxnSpPr/>
          <p:nvPr userDrawn="1"/>
        </p:nvCxnSpPr>
        <p:spPr>
          <a:xfrm>
            <a:off x="338667" y="747448"/>
            <a:ext cx="1151466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8" name="Picture 3">
            <a:extLst>
              <a:ext uri="{FF2B5EF4-FFF2-40B4-BE49-F238E27FC236}">
                <a16:creationId xmlns="" xmlns:a16="http://schemas.microsoft.com/office/drawing/2014/main" id="{396BC273-68CA-3942-B57D-802FAFF65E46}"/>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6138" t="31055" r="16138" b="31055"/>
          <a:stretch/>
        </p:blipFill>
        <p:spPr>
          <a:xfrm>
            <a:off x="10175569" y="156854"/>
            <a:ext cx="1417612" cy="560451"/>
          </a:xfrm>
          <a:prstGeom prst="rect">
            <a:avLst/>
          </a:prstGeom>
        </p:spPr>
      </p:pic>
      <p:pic>
        <p:nvPicPr>
          <p:cNvPr id="10" name="Imagem 9"/>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712863" y="364878"/>
            <a:ext cx="1078771" cy="311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2746917"/>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3840" userDrawn="1">
          <p15:clr>
            <a:srgbClr val="FBAE40"/>
          </p15:clr>
        </p15:guide>
        <p15:guide id="3" orient="horz" pos="21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426923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rojetocptmsebrae@cptm.sp.gov.b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projetocptmsebrae@cptm.sp.gov.b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2"/>
          <p:cNvSpPr txBox="1">
            <a:spLocks/>
          </p:cNvSpPr>
          <p:nvPr/>
        </p:nvSpPr>
        <p:spPr>
          <a:xfrm>
            <a:off x="551384" y="260648"/>
            <a:ext cx="8136904" cy="7200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400" b="1" dirty="0">
                <a:latin typeface="Verdana" panose="020B0604030504040204" pitchFamily="34" charset="0"/>
                <a:ea typeface="Verdana" panose="020B0604030504040204" pitchFamily="34" charset="0"/>
                <a:cs typeface="Arial" charset="0"/>
              </a:rPr>
              <a:t>Aviso de Disponibilidade de Áreas para Varejo</a:t>
            </a:r>
          </a:p>
        </p:txBody>
      </p:sp>
      <p:sp>
        <p:nvSpPr>
          <p:cNvPr id="3" name="CaixaDeTexto 2"/>
          <p:cNvSpPr txBox="1"/>
          <p:nvPr/>
        </p:nvSpPr>
        <p:spPr>
          <a:xfrm>
            <a:off x="1199456" y="1412776"/>
            <a:ext cx="9721080" cy="4401205"/>
          </a:xfrm>
          <a:prstGeom prst="rect">
            <a:avLst/>
          </a:prstGeom>
          <a:noFill/>
        </p:spPr>
        <p:txBody>
          <a:bodyPr wrap="square" rtlCol="0">
            <a:spAutoFit/>
          </a:bodyPr>
          <a:lstStyle/>
          <a:p>
            <a:pPr algn="ctr"/>
            <a:r>
              <a:rPr lang="pt-BR" sz="2000" dirty="0"/>
              <a:t>A CPTM, por meio deste Aviso de Disponibilidade de Áreas para Varejo, comunica que acontecerá o primeiro sorteio dos pontos comerciais exclusivos para os concluintes dos cursos realizados nos dias 4 de dezembro de 2019, 20 de janeiro e </a:t>
            </a:r>
          </a:p>
          <a:p>
            <a:pPr algn="ctr"/>
            <a:r>
              <a:rPr lang="pt-BR" sz="2000" dirty="0"/>
              <a:t>21 de janeiro de 2020, em parceria com o SEBRAE-SP no </a:t>
            </a:r>
          </a:p>
          <a:p>
            <a:pPr algn="ctr"/>
            <a:r>
              <a:rPr lang="pt-BR" sz="2000" b="1" dirty="0"/>
              <a:t>Programa Nos Trilhos do Empreendedorismo.</a:t>
            </a:r>
          </a:p>
          <a:p>
            <a:pPr algn="ctr"/>
            <a:endParaRPr lang="pt-BR" sz="2000" b="1" dirty="0"/>
          </a:p>
          <a:p>
            <a:pPr algn="ctr"/>
            <a:r>
              <a:rPr lang="pt-BR" sz="2000" dirty="0"/>
              <a:t>Os interessados deverão ler atentamente as Regras do Programa e o Regulamento de Varejo da CPTM disponibilizados no presente </a:t>
            </a:r>
            <a:r>
              <a:rPr lang="pt-BR" sz="2000" dirty="0" smtClean="0"/>
              <a:t>site </a:t>
            </a:r>
            <a:r>
              <a:rPr lang="pt-BR" sz="2000" dirty="0"/>
              <a:t>e enviar </a:t>
            </a:r>
            <a:r>
              <a:rPr lang="pt-BR" sz="2000" dirty="0" smtClean="0"/>
              <a:t>os documentos necessários por </a:t>
            </a:r>
            <a:r>
              <a:rPr lang="pt-BR" sz="2000" dirty="0"/>
              <a:t>e-mail para </a:t>
            </a:r>
            <a:r>
              <a:rPr lang="pt-BR" sz="2000" dirty="0">
                <a:hlinkClick r:id="rId2"/>
              </a:rPr>
              <a:t>projetocptmsebrae@cptm.sp.gov.br</a:t>
            </a:r>
            <a:r>
              <a:rPr lang="pt-BR" sz="2000" dirty="0"/>
              <a:t>, inclusive com o Certificado de Conclusão do </a:t>
            </a:r>
          </a:p>
          <a:p>
            <a:pPr algn="ctr"/>
            <a:r>
              <a:rPr lang="pt-BR" sz="2000" dirty="0"/>
              <a:t>Curso CPTM/SEBRAE-SP.</a:t>
            </a:r>
          </a:p>
          <a:p>
            <a:pPr algn="ctr"/>
            <a:endParaRPr lang="pt-BR" sz="2000" dirty="0"/>
          </a:p>
          <a:p>
            <a:pPr algn="ctr"/>
            <a:r>
              <a:rPr lang="pt-BR" sz="2000" b="1" dirty="0"/>
              <a:t>ATENÇÃO: É necessário que o interessado possua o CNPJ na modalidade </a:t>
            </a:r>
            <a:r>
              <a:rPr lang="pt-BR" sz="2000" b="1" dirty="0" smtClean="0"/>
              <a:t>MEI ou EIRELI </a:t>
            </a:r>
            <a:r>
              <a:rPr lang="pt-BR" sz="2000" b="1" dirty="0"/>
              <a:t>e esteja cadastrado no CAUFESP, de acordo com as orientações transmitidas </a:t>
            </a:r>
            <a:r>
              <a:rPr lang="pt-BR" sz="2000" b="1" dirty="0" smtClean="0"/>
              <a:t>na </a:t>
            </a:r>
            <a:r>
              <a:rPr lang="pt-BR" sz="2000" b="1" dirty="0"/>
              <a:t>ocasião </a:t>
            </a:r>
          </a:p>
          <a:p>
            <a:pPr algn="ctr"/>
            <a:r>
              <a:rPr lang="pt-BR" sz="2000" b="1" dirty="0" smtClean="0"/>
              <a:t>dos cursos acima </a:t>
            </a:r>
            <a:r>
              <a:rPr lang="pt-BR" sz="2000" b="1" dirty="0"/>
              <a:t>citados</a:t>
            </a:r>
            <a:r>
              <a:rPr lang="pt-BR" dirty="0"/>
              <a:t>.</a:t>
            </a:r>
          </a:p>
        </p:txBody>
      </p:sp>
    </p:spTree>
    <p:extLst>
      <p:ext uri="{BB962C8B-B14F-4D97-AF65-F5344CB8AC3E}">
        <p14:creationId xmlns:p14="http://schemas.microsoft.com/office/powerpoint/2010/main" val="1458923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2"/>
          <p:cNvSpPr txBox="1">
            <a:spLocks/>
          </p:cNvSpPr>
          <p:nvPr/>
        </p:nvSpPr>
        <p:spPr>
          <a:xfrm>
            <a:off x="263352" y="288033"/>
            <a:ext cx="8496944" cy="47667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400" b="1" dirty="0">
                <a:latin typeface="Verdana" panose="020B0604030504040204" pitchFamily="34" charset="0"/>
                <a:ea typeface="Verdana" panose="020B0604030504040204" pitchFamily="34" charset="0"/>
                <a:cs typeface="Arial" charset="0"/>
              </a:rPr>
              <a:t>Aviso de Disponibilidade de Áreas para Varejo</a:t>
            </a:r>
          </a:p>
        </p:txBody>
      </p:sp>
      <p:pic>
        <p:nvPicPr>
          <p:cNvPr id="11" name="Imagem 10">
            <a:extLst>
              <a:ext uri="{FF2B5EF4-FFF2-40B4-BE49-F238E27FC236}">
                <a16:creationId xmlns="" xmlns:a16="http://schemas.microsoft.com/office/drawing/2014/main" id="{DDEA8861-50F0-41DC-A549-23F21BC22298}"/>
              </a:ext>
            </a:extLst>
          </p:cNvPr>
          <p:cNvPicPr>
            <a:picLocks noChangeAspect="1"/>
          </p:cNvPicPr>
          <p:nvPr/>
        </p:nvPicPr>
        <p:blipFill rotWithShape="1">
          <a:blip r:embed="rId2"/>
          <a:srcRect b="66584"/>
          <a:stretch/>
        </p:blipFill>
        <p:spPr>
          <a:xfrm>
            <a:off x="132674" y="908720"/>
            <a:ext cx="5891318" cy="5544616"/>
          </a:xfrm>
          <a:prstGeom prst="rect">
            <a:avLst/>
          </a:prstGeom>
        </p:spPr>
      </p:pic>
      <p:pic>
        <p:nvPicPr>
          <p:cNvPr id="13" name="Imagem 12">
            <a:extLst>
              <a:ext uri="{FF2B5EF4-FFF2-40B4-BE49-F238E27FC236}">
                <a16:creationId xmlns="" xmlns:a16="http://schemas.microsoft.com/office/drawing/2014/main" id="{BAA3685D-D1AA-40BA-B81D-7AEBCC21F7FE}"/>
              </a:ext>
            </a:extLst>
          </p:cNvPr>
          <p:cNvPicPr>
            <a:picLocks noChangeAspect="1"/>
          </p:cNvPicPr>
          <p:nvPr/>
        </p:nvPicPr>
        <p:blipFill rotWithShape="1">
          <a:blip r:embed="rId2"/>
          <a:srcRect t="33007" b="33575"/>
          <a:stretch/>
        </p:blipFill>
        <p:spPr>
          <a:xfrm>
            <a:off x="6096000" y="908720"/>
            <a:ext cx="5891318" cy="5544616"/>
          </a:xfrm>
          <a:prstGeom prst="rect">
            <a:avLst/>
          </a:prstGeom>
        </p:spPr>
      </p:pic>
    </p:spTree>
    <p:extLst>
      <p:ext uri="{BB962C8B-B14F-4D97-AF65-F5344CB8AC3E}">
        <p14:creationId xmlns:p14="http://schemas.microsoft.com/office/powerpoint/2010/main" val="3866416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2"/>
          <p:cNvSpPr txBox="1">
            <a:spLocks/>
          </p:cNvSpPr>
          <p:nvPr/>
        </p:nvSpPr>
        <p:spPr>
          <a:xfrm>
            <a:off x="263352" y="288033"/>
            <a:ext cx="8496944" cy="47667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400" b="1" dirty="0">
                <a:latin typeface="Verdana" panose="020B0604030504040204" pitchFamily="34" charset="0"/>
                <a:ea typeface="Verdana" panose="020B0604030504040204" pitchFamily="34" charset="0"/>
                <a:cs typeface="Arial" charset="0"/>
              </a:rPr>
              <a:t>Aviso de Disponibilidade de Áreas para Varejo</a:t>
            </a:r>
          </a:p>
        </p:txBody>
      </p:sp>
      <p:pic>
        <p:nvPicPr>
          <p:cNvPr id="11" name="Imagem 10">
            <a:extLst>
              <a:ext uri="{FF2B5EF4-FFF2-40B4-BE49-F238E27FC236}">
                <a16:creationId xmlns="" xmlns:a16="http://schemas.microsoft.com/office/drawing/2014/main" id="{DDEA8861-50F0-41DC-A549-23F21BC22298}"/>
              </a:ext>
            </a:extLst>
          </p:cNvPr>
          <p:cNvPicPr>
            <a:picLocks noChangeAspect="1"/>
          </p:cNvPicPr>
          <p:nvPr/>
        </p:nvPicPr>
        <p:blipFill rotWithShape="1">
          <a:blip r:embed="rId2"/>
          <a:srcRect t="66400" b="12988"/>
          <a:stretch/>
        </p:blipFill>
        <p:spPr>
          <a:xfrm>
            <a:off x="3150341" y="908720"/>
            <a:ext cx="5891318" cy="3420380"/>
          </a:xfrm>
          <a:prstGeom prst="rect">
            <a:avLst/>
          </a:prstGeom>
        </p:spPr>
      </p:pic>
      <p:sp>
        <p:nvSpPr>
          <p:cNvPr id="2" name="CaixaDeTexto 1">
            <a:extLst>
              <a:ext uri="{FF2B5EF4-FFF2-40B4-BE49-F238E27FC236}">
                <a16:creationId xmlns="" xmlns:a16="http://schemas.microsoft.com/office/drawing/2014/main" id="{2D3342FD-677C-4BAC-8EA4-AEEC88EC3E31}"/>
              </a:ext>
            </a:extLst>
          </p:cNvPr>
          <p:cNvSpPr txBox="1"/>
          <p:nvPr/>
        </p:nvSpPr>
        <p:spPr>
          <a:xfrm>
            <a:off x="299356" y="4473115"/>
            <a:ext cx="11593288" cy="1815882"/>
          </a:xfrm>
          <a:prstGeom prst="rect">
            <a:avLst/>
          </a:prstGeom>
          <a:noFill/>
        </p:spPr>
        <p:txBody>
          <a:bodyPr wrap="square" rtlCol="0">
            <a:spAutoFit/>
          </a:bodyPr>
          <a:lstStyle/>
          <a:p>
            <a:r>
              <a:rPr lang="pt-BR" sz="1400" b="1" dirty="0"/>
              <a:t>Layout dos balcões, quiosques e carrinhos</a:t>
            </a:r>
          </a:p>
          <a:p>
            <a:pPr algn="just"/>
            <a:r>
              <a:rPr lang="pt-BR" sz="1400" dirty="0"/>
              <a:t> </a:t>
            </a:r>
          </a:p>
          <a:p>
            <a:pPr algn="just"/>
            <a:r>
              <a:rPr lang="pt-BR" sz="1400" dirty="0"/>
              <a:t>O ponto comercial deverá ter identidade visual única, de acordo com o Artigo 23 das Regras Gerais do Programa Nos Trilhos do Empreendedorismo, mantendo-se o padrão de marca e dos serviços. Pode haver diferenças no layout, a ser aprovado pela CPTM, em função de características próprias de cada estação.</a:t>
            </a:r>
          </a:p>
          <a:p>
            <a:pPr algn="just"/>
            <a:r>
              <a:rPr lang="pt-BR" sz="1400" dirty="0"/>
              <a:t>É obrigatório respeitar a área máxima estipulada em croqui para exploração comercial.</a:t>
            </a:r>
          </a:p>
          <a:p>
            <a:pPr algn="just"/>
            <a:r>
              <a:rPr lang="pt-BR" sz="1400" dirty="0"/>
              <a:t>Não será permitida a utilização do espaço para exploração de publicidade de anunciantes cujos produtos não são comercializados no ponto de venda.</a:t>
            </a:r>
          </a:p>
          <a:p>
            <a:pPr algn="just"/>
            <a:r>
              <a:rPr lang="pt-BR" sz="1400" dirty="0"/>
              <a:t>             </a:t>
            </a:r>
          </a:p>
        </p:txBody>
      </p:sp>
    </p:spTree>
    <p:extLst>
      <p:ext uri="{BB962C8B-B14F-4D97-AF65-F5344CB8AC3E}">
        <p14:creationId xmlns:p14="http://schemas.microsoft.com/office/powerpoint/2010/main" val="2316725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407368" y="764704"/>
            <a:ext cx="11449272" cy="5647123"/>
          </a:xfrm>
          <a:prstGeom prst="rect">
            <a:avLst/>
          </a:prstGeom>
        </p:spPr>
        <p:txBody>
          <a:bodyPr wrap="square">
            <a:spAutoFit/>
          </a:bodyPr>
          <a:lstStyle/>
          <a:p>
            <a:pPr algn="just">
              <a:spcAft>
                <a:spcPts val="0"/>
              </a:spcAft>
            </a:pPr>
            <a:endParaRPr lang="pt-BR" sz="1400" dirty="0">
              <a:ea typeface="Calibri" panose="020F0502020204030204" pitchFamily="34" charset="0"/>
              <a:cs typeface="Times New Roman" panose="02020603050405020304" pitchFamily="18" charset="0"/>
            </a:endParaRPr>
          </a:p>
          <a:p>
            <a:pPr marL="257175" indent="-257175" algn="just" fontAlgn="auto">
              <a:spcBef>
                <a:spcPts val="0"/>
              </a:spcBef>
              <a:spcAft>
                <a:spcPts val="0"/>
              </a:spcAft>
              <a:buFont typeface="Symbol" panose="05050102010706020507" pitchFamily="18" charset="2"/>
              <a:buChar char=""/>
            </a:pPr>
            <a:r>
              <a:rPr lang="pt-BR" sz="1400" dirty="0">
                <a:ea typeface="Calibri" panose="020F0502020204030204" pitchFamily="34" charset="0"/>
                <a:cs typeface="Calibri" panose="020F0502020204030204" pitchFamily="34" charset="0"/>
              </a:rPr>
              <a:t>O Microempreendedor Individual interessado em participar do sorteio deve ter cadastro CAUFESP (ver Capítulo III – Credenciamento, artigos 4º e 5º do Regulamento de Varejo da CPTM)  e possuir todas as licenças e autorizações pertinentes.</a:t>
            </a:r>
          </a:p>
          <a:p>
            <a:pPr marL="257175" indent="-257175" algn="just" fontAlgn="auto">
              <a:spcBef>
                <a:spcPts val="0"/>
              </a:spcBef>
              <a:spcAft>
                <a:spcPts val="0"/>
              </a:spcAft>
              <a:buFont typeface="Symbol" panose="05050102010706020507" pitchFamily="18" charset="2"/>
              <a:buChar char=""/>
            </a:pPr>
            <a:r>
              <a:rPr lang="pt-BR" sz="1400" dirty="0" smtClean="0">
                <a:ea typeface="Calibri" panose="020F0502020204030204" pitchFamily="34" charset="0"/>
                <a:cs typeface="Calibri" panose="020F0502020204030204" pitchFamily="34" charset="0"/>
              </a:rPr>
              <a:t>A remessa via internet da documentação</a:t>
            </a:r>
            <a:r>
              <a:rPr lang="pt-BR" sz="1400" dirty="0" smtClean="0">
                <a:ea typeface="Calibri" panose="020F0502020204030204" pitchFamily="34" charset="0"/>
                <a:cs typeface="Calibri" panose="020F0502020204030204" pitchFamily="34" charset="0"/>
              </a:rPr>
              <a:t> </a:t>
            </a:r>
            <a:r>
              <a:rPr lang="pt-BR" sz="1400" dirty="0">
                <a:ea typeface="Calibri" panose="020F0502020204030204" pitchFamily="34" charset="0"/>
                <a:cs typeface="Calibri" panose="020F0502020204030204" pitchFamily="34" charset="0"/>
              </a:rPr>
              <a:t>para participar do sorteio caracterizará o aceite das condições expostas no presente Aviso de Disponibilidade. Deverá ser feito através do e-mail </a:t>
            </a:r>
            <a:r>
              <a:rPr lang="pt-BR" sz="1400" dirty="0">
                <a:ea typeface="Calibri" panose="020F0502020204030204" pitchFamily="34" charset="0"/>
                <a:cs typeface="Calibri" panose="020F0502020204030204" pitchFamily="34" charset="0"/>
                <a:hlinkClick r:id="rId2"/>
              </a:rPr>
              <a:t>projetocptmsebrae@cptm.sp.gov.br</a:t>
            </a:r>
            <a:r>
              <a:rPr lang="pt-BR" sz="1400" dirty="0">
                <a:ea typeface="Calibri" panose="020F0502020204030204" pitchFamily="34" charset="0"/>
                <a:cs typeface="Calibri" panose="020F0502020204030204" pitchFamily="34" charset="0"/>
              </a:rPr>
              <a:t>, com o envio </a:t>
            </a:r>
            <a:r>
              <a:rPr lang="pt-BR" sz="1400" dirty="0" smtClean="0">
                <a:ea typeface="Calibri" panose="020F0502020204030204" pitchFamily="34" charset="0"/>
                <a:cs typeface="Calibri" panose="020F0502020204030204" pitchFamily="34" charset="0"/>
              </a:rPr>
              <a:t>do Cadastramento CAUFESP e CNPJ, além </a:t>
            </a:r>
            <a:r>
              <a:rPr lang="pt-BR" sz="1400" dirty="0">
                <a:ea typeface="Calibri" panose="020F0502020204030204" pitchFamily="34" charset="0"/>
                <a:cs typeface="Calibri" panose="020F0502020204030204" pitchFamily="34" charset="0"/>
              </a:rPr>
              <a:t>do Certificado de Conclusão do Curso SEBRAE-CPTM, até as 15h00 do dia que antecede a data informada para o sorteio. A ausência de documentos acarretará a não conclusão do cadastro e a não participação no sorteio.</a:t>
            </a:r>
          </a:p>
          <a:p>
            <a:pPr marL="257175" indent="-257175" algn="just" fontAlgn="auto">
              <a:spcBef>
                <a:spcPts val="0"/>
              </a:spcBef>
              <a:spcAft>
                <a:spcPts val="0"/>
              </a:spcAft>
              <a:buFont typeface="Symbol" panose="05050102010706020507" pitchFamily="18" charset="2"/>
              <a:buChar char=""/>
            </a:pPr>
            <a:r>
              <a:rPr lang="pt-BR" sz="1400" dirty="0">
                <a:ea typeface="Calibri" panose="020F0502020204030204" pitchFamily="34" charset="0"/>
                <a:cs typeface="Calibri" panose="020F0502020204030204" pitchFamily="34" charset="0"/>
              </a:rPr>
              <a:t>O sorteio será realizado de forma eletrônica, com transmissão online, através de link com acesso encaminhado aos interessados que cumprirem com as exigências expostas neste  Aviso de Disponibilidade, nas  Regras do Programa e no Regulamento de Varejo da CPTM vigentes. Será registrado em ata, que posteriormente constará no site CPTM, ambiente de Negócios, Seção NOS TRILHOS DO EMPREENDEDORISMO, item Sessões Públicas de Sorteio do Programa Nos Trilhos do Empreendedorismo.</a:t>
            </a:r>
          </a:p>
          <a:p>
            <a:pPr marL="257175" indent="-257175" algn="just" fontAlgn="auto">
              <a:spcBef>
                <a:spcPts val="0"/>
              </a:spcBef>
              <a:spcAft>
                <a:spcPts val="0"/>
              </a:spcAft>
              <a:buFont typeface="Symbol" panose="05050102010706020507" pitchFamily="18" charset="2"/>
              <a:buChar char=""/>
            </a:pPr>
            <a:r>
              <a:rPr lang="pt-BR" sz="1400" dirty="0">
                <a:ea typeface="Calibri" panose="020F0502020204030204" pitchFamily="34" charset="0"/>
                <a:cs typeface="Calibri" panose="020F0502020204030204" pitchFamily="34" charset="0"/>
              </a:rPr>
              <a:t>Atentar-se aos croquis de localização das áreas em cada </a:t>
            </a:r>
            <a:r>
              <a:rPr lang="pt-BR" sz="1400" dirty="0" smtClean="0">
                <a:ea typeface="Calibri" panose="020F0502020204030204" pitchFamily="34" charset="0"/>
                <a:cs typeface="Calibri" panose="020F0502020204030204" pitchFamily="34" charset="0"/>
              </a:rPr>
              <a:t>estação, </a:t>
            </a:r>
            <a:r>
              <a:rPr lang="pt-BR" sz="1400" dirty="0">
                <a:ea typeface="Calibri" panose="020F0502020204030204" pitchFamily="34" charset="0"/>
                <a:cs typeface="Calibri" panose="020F0502020204030204" pitchFamily="34" charset="0"/>
              </a:rPr>
              <a:t>disponíveis no </a:t>
            </a:r>
            <a:r>
              <a:rPr lang="pt-BR" sz="1400" dirty="0" smtClean="0">
                <a:ea typeface="Calibri" panose="020F0502020204030204" pitchFamily="34" charset="0"/>
                <a:cs typeface="Calibri" panose="020F0502020204030204" pitchFamily="34" charset="0"/>
              </a:rPr>
              <a:t>site.</a:t>
            </a:r>
            <a:endParaRPr lang="pt-BR" sz="1400" dirty="0">
              <a:ea typeface="Calibri" panose="020F0502020204030204" pitchFamily="34" charset="0"/>
              <a:cs typeface="Calibri" panose="020F0502020204030204" pitchFamily="34" charset="0"/>
            </a:endParaRPr>
          </a:p>
          <a:p>
            <a:pPr marL="257175" indent="-257175" fontAlgn="auto">
              <a:spcBef>
                <a:spcPts val="0"/>
              </a:spcBef>
              <a:spcAft>
                <a:spcPts val="0"/>
              </a:spcAft>
              <a:buFont typeface="Symbol" panose="05050102010706020507" pitchFamily="18" charset="2"/>
              <a:buChar char=""/>
            </a:pPr>
            <a:r>
              <a:rPr lang="pt-BR" sz="1400" dirty="0">
                <a:ea typeface="Calibri" panose="020F0502020204030204" pitchFamily="34" charset="0"/>
                <a:cs typeface="Calibri" panose="020F0502020204030204" pitchFamily="34" charset="0"/>
              </a:rPr>
              <a:t>Regras Gerais do Programa disponível no </a:t>
            </a:r>
            <a:r>
              <a:rPr lang="pt-BR" sz="1400" dirty="0">
                <a:ea typeface="Calibri" panose="020F0502020204030204" pitchFamily="34" charset="0"/>
                <a:cs typeface="Calibri" panose="020F0502020204030204" pitchFamily="34" charset="0"/>
              </a:rPr>
              <a:t>site: </a:t>
            </a:r>
            <a:r>
              <a:rPr lang="pt-BR" sz="1000" dirty="0">
                <a:ea typeface="Calibri" panose="020F0502020204030204" pitchFamily="34" charset="0"/>
                <a:cs typeface="Calibri" panose="020F0502020204030204" pitchFamily="34" charset="0"/>
              </a:rPr>
              <a:t>http://www.cptm.sp.gov.br/negocios/Documents/Reg_CPTM_SEBRAE_09%2006%202020_RegrasPrograma.pdf</a:t>
            </a:r>
            <a:endParaRPr lang="pt-BR" sz="1000" dirty="0">
              <a:ea typeface="Calibri" panose="020F0502020204030204" pitchFamily="34" charset="0"/>
              <a:cs typeface="Calibri" panose="020F0502020204030204" pitchFamily="34" charset="0"/>
            </a:endParaRPr>
          </a:p>
          <a:p>
            <a:pPr marL="257175" indent="-257175" fontAlgn="auto">
              <a:spcBef>
                <a:spcPts val="0"/>
              </a:spcBef>
              <a:spcAft>
                <a:spcPts val="0"/>
              </a:spcAft>
              <a:buFont typeface="Symbol" panose="05050102010706020507" pitchFamily="18" charset="2"/>
              <a:buChar char=""/>
            </a:pPr>
            <a:r>
              <a:rPr lang="pt-BR" sz="1400" dirty="0">
                <a:ea typeface="Calibri" panose="020F0502020204030204" pitchFamily="34" charset="0"/>
                <a:cs typeface="Calibri" panose="020F0502020204030204" pitchFamily="34" charset="0"/>
              </a:rPr>
              <a:t>Regulamento de Varejo disponível no </a:t>
            </a:r>
            <a:r>
              <a:rPr lang="pt-BR" sz="1400" dirty="0">
                <a:ea typeface="Calibri" panose="020F0502020204030204" pitchFamily="34" charset="0"/>
                <a:cs typeface="Calibri" panose="020F0502020204030204" pitchFamily="34" charset="0"/>
              </a:rPr>
              <a:t>site: http:</a:t>
            </a:r>
            <a:r>
              <a:rPr lang="pt-BR" sz="1000" dirty="0">
                <a:ea typeface="Calibri" panose="020F0502020204030204" pitchFamily="34" charset="0"/>
                <a:cs typeface="Calibri" panose="020F0502020204030204" pitchFamily="34" charset="0"/>
              </a:rPr>
              <a:t>//www.cptm.sp.gov.br/negocios/Documents/REGULAMENTO%20DE%20VAREJO.pdf</a:t>
            </a:r>
            <a:endParaRPr lang="pt-BR" sz="1000" dirty="0">
              <a:ea typeface="Calibri" panose="020F0502020204030204" pitchFamily="34" charset="0"/>
              <a:cs typeface="Calibri" panose="020F0502020204030204" pitchFamily="34" charset="0"/>
            </a:endParaRPr>
          </a:p>
          <a:p>
            <a:pPr marL="257175" indent="-257175" fontAlgn="auto">
              <a:spcBef>
                <a:spcPts val="0"/>
              </a:spcBef>
              <a:spcAft>
                <a:spcPts val="0"/>
              </a:spcAft>
              <a:buFont typeface="Symbol" panose="05050102010706020507" pitchFamily="18" charset="2"/>
              <a:buChar char=""/>
            </a:pPr>
            <a:r>
              <a:rPr lang="pt-BR" sz="1400" dirty="0">
                <a:ea typeface="Calibri" panose="020F0502020204030204" pitchFamily="34" charset="0"/>
                <a:cs typeface="Calibri" panose="020F0502020204030204" pitchFamily="34" charset="0"/>
              </a:rPr>
              <a:t>Tabela de Preços Reduzidos em 70%, exclusiva para o Programa Nos Trilhos do Empreendedorismo disponível </a:t>
            </a:r>
            <a:r>
              <a:rPr lang="pt-BR" sz="1400" dirty="0" smtClean="0">
                <a:ea typeface="Calibri" panose="020F0502020204030204" pitchFamily="34" charset="0"/>
                <a:cs typeface="Calibri" panose="020F0502020204030204" pitchFamily="34" charset="0"/>
              </a:rPr>
              <a:t>no </a:t>
            </a:r>
            <a:r>
              <a:rPr lang="pt-BR" sz="1400" dirty="0" smtClean="0">
                <a:ea typeface="Calibri" panose="020F0502020204030204" pitchFamily="34" charset="0"/>
                <a:cs typeface="Calibri" panose="020F0502020204030204" pitchFamily="34" charset="0"/>
              </a:rPr>
              <a:t>site e no presente aviso.</a:t>
            </a:r>
            <a:endParaRPr lang="pt-BR" sz="1400" dirty="0">
              <a:ea typeface="Calibri" panose="020F0502020204030204" pitchFamily="34" charset="0"/>
              <a:cs typeface="Arial" panose="020B0604020202020204" pitchFamily="34" charset="0"/>
            </a:endParaRPr>
          </a:p>
          <a:p>
            <a:pPr marL="257175" indent="-257175" fontAlgn="auto">
              <a:spcBef>
                <a:spcPts val="0"/>
              </a:spcBef>
              <a:spcAft>
                <a:spcPts val="0"/>
              </a:spcAft>
              <a:buFont typeface="Symbol" panose="05050102010706020507" pitchFamily="18" charset="2"/>
              <a:buChar char=""/>
            </a:pPr>
            <a:endParaRPr lang="pt-BR" sz="1400" dirty="0">
              <a:solidFill>
                <a:srgbClr val="FF0000"/>
              </a:solidFill>
              <a:ea typeface="Calibri" panose="020F0502020204030204" pitchFamily="34" charset="0"/>
              <a:cs typeface="Calibri" panose="020F0502020204030204" pitchFamily="34" charset="0"/>
            </a:endParaRPr>
          </a:p>
          <a:p>
            <a:pPr marL="257175" indent="-257175" algn="just" fontAlgn="auto">
              <a:lnSpc>
                <a:spcPct val="107000"/>
              </a:lnSpc>
              <a:spcBef>
                <a:spcPts val="0"/>
              </a:spcBef>
              <a:spcAft>
                <a:spcPts val="0"/>
              </a:spcAft>
              <a:buFont typeface="Symbol" panose="05050102010706020507" pitchFamily="18" charset="2"/>
              <a:buChar char=""/>
            </a:pPr>
            <a:r>
              <a:rPr lang="pt-BR" b="1" dirty="0">
                <a:ea typeface="Calibri" panose="020F0502020204030204" pitchFamily="34" charset="0"/>
                <a:cs typeface="Calibri" panose="020F0502020204030204" pitchFamily="34" charset="0"/>
              </a:rPr>
              <a:t>Sessão pública de sorteio: 08/12/2020 às 15h00.</a:t>
            </a:r>
            <a:r>
              <a:rPr lang="pt-BR" sz="1400" b="1" dirty="0">
                <a:ea typeface="Calibri" panose="020F0502020204030204" pitchFamily="34" charset="0"/>
                <a:cs typeface="Calibri" panose="020F0502020204030204" pitchFamily="34" charset="0"/>
              </a:rPr>
              <a:t>  - </a:t>
            </a:r>
            <a:r>
              <a:rPr lang="pt-BR" sz="1400" dirty="0">
                <a:ea typeface="Calibri" panose="020F0502020204030204" pitchFamily="34" charset="0"/>
                <a:cs typeface="Calibri" panose="020F0502020204030204" pitchFamily="34" charset="0"/>
              </a:rPr>
              <a:t>Local: Transmissão online pela internet através do link </a:t>
            </a:r>
          </a:p>
          <a:p>
            <a:pPr algn="just">
              <a:lnSpc>
                <a:spcPct val="107000"/>
              </a:lnSpc>
              <a:spcAft>
                <a:spcPts val="0"/>
              </a:spcAft>
            </a:pPr>
            <a:r>
              <a:rPr lang="pt-BR" sz="700" b="1" dirty="0">
                <a:ea typeface="Calibri" panose="020F0502020204030204" pitchFamily="34" charset="0"/>
                <a:cs typeface="Calibri" panose="020F0502020204030204" pitchFamily="34" charset="0"/>
              </a:rPr>
              <a:t>https://teams.microsoft.com/l/meetup-join/19%3ameeting_MGI3MGE2ZGYtZDZmOC00ODMyLThhYmQtMTEyZTljMjE3ZmU0%40thread.v2/0?context=%7b%22Tid%22%3a%223b3ab2b8-1d5c-49c2-b0d1-c400c51becee%22%2c%22Oid%22%3a%222834865c-a88e-4b23-bc17-c51c6e26cdab%22%2c%22IsBroadcastMeeting%22%3atrue%7d</a:t>
            </a:r>
          </a:p>
          <a:p>
            <a:pPr algn="just">
              <a:lnSpc>
                <a:spcPct val="107000"/>
              </a:lnSpc>
              <a:spcAft>
                <a:spcPts val="0"/>
              </a:spcAft>
            </a:pPr>
            <a:endParaRPr lang="pt-BR" sz="700" b="1" dirty="0">
              <a:ea typeface="Calibri" panose="020F0502020204030204" pitchFamily="34" charset="0"/>
              <a:cs typeface="Calibri" panose="020F0502020204030204" pitchFamily="34" charset="0"/>
            </a:endParaRPr>
          </a:p>
          <a:p>
            <a:pPr lvl="0" algn="just">
              <a:lnSpc>
                <a:spcPct val="107000"/>
              </a:lnSpc>
              <a:spcAft>
                <a:spcPts val="0"/>
              </a:spcAft>
            </a:pPr>
            <a:r>
              <a:rPr lang="pt-BR" sz="1200" b="1" dirty="0">
                <a:ea typeface="Calibri" panose="020F0502020204030204" pitchFamily="34" charset="0"/>
                <a:cs typeface="Calibri" panose="020F0502020204030204" pitchFamily="34" charset="0"/>
              </a:rPr>
              <a:t>IMPORTANTE:</a:t>
            </a:r>
          </a:p>
          <a:p>
            <a:pPr lvl="0" algn="just">
              <a:lnSpc>
                <a:spcPct val="107000"/>
              </a:lnSpc>
              <a:spcAft>
                <a:spcPts val="0"/>
              </a:spcAft>
            </a:pPr>
            <a:r>
              <a:rPr lang="pt-BR" sz="1000" b="1" dirty="0">
                <a:ea typeface="Calibri" panose="020F0502020204030204" pitchFamily="34" charset="0"/>
                <a:cs typeface="Calibri" panose="020F0502020204030204" pitchFamily="34" charset="0"/>
              </a:rPr>
              <a:t>A Companhia Paulista de Trens Metropolitanos (CPTM) comunica que apenas um </a:t>
            </a:r>
            <a:r>
              <a:rPr lang="pt-BR" sz="1000" b="1" dirty="0" smtClean="0">
                <a:ea typeface="Calibri" panose="020F0502020204030204" pitchFamily="34" charset="0"/>
                <a:cs typeface="Calibri" panose="020F0502020204030204" pitchFamily="34" charset="0"/>
              </a:rPr>
              <a:t>único CREDENCIADO </a:t>
            </a:r>
            <a:r>
              <a:rPr lang="pt-BR" sz="1000" b="1" dirty="0">
                <a:ea typeface="Calibri" panose="020F0502020204030204" pitchFamily="34" charset="0"/>
                <a:cs typeface="Calibri" panose="020F0502020204030204" pitchFamily="34" charset="0"/>
              </a:rPr>
              <a:t>será contemplado </a:t>
            </a:r>
            <a:r>
              <a:rPr lang="pt-BR" sz="1000" b="1" dirty="0" smtClean="0">
                <a:ea typeface="Calibri" panose="020F0502020204030204" pitchFamily="34" charset="0"/>
                <a:cs typeface="Calibri" panose="020F0502020204030204" pitchFamily="34" charset="0"/>
              </a:rPr>
              <a:t>por cada </a:t>
            </a:r>
            <a:r>
              <a:rPr lang="pt-BR" sz="1000" b="1" dirty="0">
                <a:ea typeface="Calibri" panose="020F0502020204030204" pitchFamily="34" charset="0"/>
                <a:cs typeface="Calibri" panose="020F0502020204030204" pitchFamily="34" charset="0"/>
              </a:rPr>
              <a:t>Espaço a ser </a:t>
            </a:r>
            <a:r>
              <a:rPr lang="pt-BR" sz="1000" b="1" dirty="0" smtClean="0">
                <a:ea typeface="Calibri" panose="020F0502020204030204" pitchFamily="34" charset="0"/>
                <a:cs typeface="Calibri" panose="020F0502020204030204" pitchFamily="34" charset="0"/>
              </a:rPr>
              <a:t>sorteado. Não haverá dois espaços para nenhum participante.</a:t>
            </a:r>
            <a:endParaRPr lang="pt-BR" sz="1000" b="1" dirty="0">
              <a:ea typeface="Calibri" panose="020F0502020204030204" pitchFamily="34" charset="0"/>
              <a:cs typeface="Calibri" panose="020F0502020204030204" pitchFamily="34" charset="0"/>
            </a:endParaRPr>
          </a:p>
          <a:p>
            <a:pPr algn="just">
              <a:lnSpc>
                <a:spcPct val="107000"/>
              </a:lnSpc>
              <a:spcAft>
                <a:spcPts val="0"/>
              </a:spcAft>
            </a:pPr>
            <a:r>
              <a:rPr lang="pt-BR" sz="1000" b="1" dirty="0">
                <a:solidFill>
                  <a:prstClr val="black"/>
                </a:solidFill>
                <a:ea typeface="Calibri" panose="020F0502020204030204" pitchFamily="34" charset="0"/>
                <a:cs typeface="Calibri" panose="020F0502020204030204" pitchFamily="34" charset="0"/>
              </a:rPr>
              <a:t>OS Microempreendedores participantes dos sorteios deverão estar devidamente representados na forma de seu ato constitutivo ou através do seu procurador com documento que comprove tal atribuição, com firma reconhecida.</a:t>
            </a:r>
          </a:p>
          <a:p>
            <a:pPr marL="342900" lvl="0" indent="-342900" algn="just">
              <a:lnSpc>
                <a:spcPct val="107000"/>
              </a:lnSpc>
              <a:spcAft>
                <a:spcPts val="0"/>
              </a:spcAft>
              <a:buFont typeface="Symbol" panose="05050102010706020507" pitchFamily="18" charset="2"/>
              <a:buChar char=""/>
            </a:pPr>
            <a:endParaRPr lang="pt-BR" sz="500" b="1" dirty="0">
              <a:ea typeface="Calibri" panose="020F0502020204030204" pitchFamily="34" charset="0"/>
              <a:cs typeface="Arial" panose="020B0604020202020204" pitchFamily="34" charset="0"/>
            </a:endParaRPr>
          </a:p>
          <a:p>
            <a:pPr algn="ctr">
              <a:lnSpc>
                <a:spcPct val="107000"/>
              </a:lnSpc>
              <a:spcAft>
                <a:spcPts val="0"/>
              </a:spcAft>
            </a:pPr>
            <a:r>
              <a:rPr lang="pt-BR" sz="1400" dirty="0">
                <a:ea typeface="Calibri" panose="020F0502020204030204" pitchFamily="34" charset="0"/>
                <a:cs typeface="Calibri" panose="020F0502020204030204" pitchFamily="34" charset="0"/>
              </a:rPr>
              <a:t>São Paulo,  </a:t>
            </a:r>
            <a:r>
              <a:rPr lang="pt-BR" sz="1400" dirty="0" smtClean="0">
                <a:ea typeface="Calibri" panose="020F0502020204030204" pitchFamily="34" charset="0"/>
                <a:cs typeface="Calibri" panose="020F0502020204030204" pitchFamily="34" charset="0"/>
              </a:rPr>
              <a:t>24 </a:t>
            </a:r>
            <a:r>
              <a:rPr lang="pt-BR" sz="1400" dirty="0">
                <a:ea typeface="Calibri" panose="020F0502020204030204" pitchFamily="34" charset="0"/>
                <a:cs typeface="Calibri" panose="020F0502020204030204" pitchFamily="34" charset="0"/>
              </a:rPr>
              <a:t>de novembro de 2020.</a:t>
            </a:r>
          </a:p>
          <a:p>
            <a:pPr algn="ctr">
              <a:lnSpc>
                <a:spcPct val="107000"/>
              </a:lnSpc>
              <a:spcAft>
                <a:spcPts val="0"/>
              </a:spcAft>
            </a:pPr>
            <a:r>
              <a:rPr lang="pt-BR" sz="1400" dirty="0">
                <a:ea typeface="Calibri" panose="020F0502020204030204" pitchFamily="34" charset="0"/>
                <a:cs typeface="Calibri" panose="020F0502020204030204" pitchFamily="34" charset="0"/>
              </a:rPr>
              <a:t>NATALIA MELO </a:t>
            </a:r>
          </a:p>
          <a:p>
            <a:pPr algn="ctr">
              <a:lnSpc>
                <a:spcPct val="107000"/>
              </a:lnSpc>
              <a:spcAft>
                <a:spcPts val="0"/>
              </a:spcAft>
            </a:pPr>
            <a:r>
              <a:rPr lang="pt-BR" sz="1400" dirty="0">
                <a:ea typeface="Calibri" panose="020F0502020204030204" pitchFamily="34" charset="0"/>
                <a:cs typeface="Calibri" panose="020F0502020204030204" pitchFamily="34" charset="0"/>
              </a:rPr>
              <a:t>Gerente de Novos Negócios</a:t>
            </a:r>
            <a:endParaRPr lang="pt-BR" sz="1400" dirty="0">
              <a:latin typeface="Verdana" panose="020B0604030504040204" pitchFamily="34" charset="0"/>
              <a:ea typeface="Verdana" panose="020B0604030504040204" pitchFamily="34" charset="0"/>
              <a:cs typeface="Times New Roman" panose="02020603050405020304" pitchFamily="18" charset="0"/>
            </a:endParaRPr>
          </a:p>
        </p:txBody>
      </p:sp>
      <p:sp>
        <p:nvSpPr>
          <p:cNvPr id="6" name="Título 2"/>
          <p:cNvSpPr txBox="1">
            <a:spLocks/>
          </p:cNvSpPr>
          <p:nvPr/>
        </p:nvSpPr>
        <p:spPr>
          <a:xfrm>
            <a:off x="263352" y="288033"/>
            <a:ext cx="8496944" cy="47667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400" b="1" dirty="0">
                <a:latin typeface="Verdana" panose="020B0604030504040204" pitchFamily="34" charset="0"/>
                <a:ea typeface="Verdana" panose="020B0604030504040204" pitchFamily="34" charset="0"/>
                <a:cs typeface="Arial" charset="0"/>
              </a:rPr>
              <a:t>Aviso de Disponibilidade de Áreas para Varejo</a:t>
            </a:r>
          </a:p>
        </p:txBody>
      </p:sp>
    </p:spTree>
    <p:extLst>
      <p:ext uri="{BB962C8B-B14F-4D97-AF65-F5344CB8AC3E}">
        <p14:creationId xmlns:p14="http://schemas.microsoft.com/office/powerpoint/2010/main" val="1267590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2"/>
          <p:cNvSpPr txBox="1">
            <a:spLocks/>
          </p:cNvSpPr>
          <p:nvPr/>
        </p:nvSpPr>
        <p:spPr>
          <a:xfrm>
            <a:off x="407368" y="288033"/>
            <a:ext cx="8496944" cy="47667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400" b="1" dirty="0">
                <a:latin typeface="Verdana" panose="020B0604030504040204" pitchFamily="34" charset="0"/>
                <a:ea typeface="Verdana" panose="020B0604030504040204" pitchFamily="34" charset="0"/>
                <a:cs typeface="Arial" charset="0"/>
              </a:rPr>
              <a:t>Aviso de Disponibilidade de Áreas para Varejo</a:t>
            </a:r>
          </a:p>
        </p:txBody>
      </p:sp>
      <p:graphicFrame>
        <p:nvGraphicFramePr>
          <p:cNvPr id="7" name="Tabela 6"/>
          <p:cNvGraphicFramePr>
            <a:graphicFrameLocks noGrp="1"/>
          </p:cNvGraphicFramePr>
          <p:nvPr>
            <p:extLst>
              <p:ext uri="{D42A27DB-BD31-4B8C-83A1-F6EECF244321}">
                <p14:modId xmlns:p14="http://schemas.microsoft.com/office/powerpoint/2010/main" val="1406583485"/>
              </p:ext>
            </p:extLst>
          </p:nvPr>
        </p:nvGraphicFramePr>
        <p:xfrm>
          <a:off x="479376" y="870471"/>
          <a:ext cx="11233248" cy="4789549"/>
        </p:xfrm>
        <a:graphic>
          <a:graphicData uri="http://schemas.openxmlformats.org/drawingml/2006/table">
            <a:tbl>
              <a:tblPr firstRow="1" firstCol="1" bandRow="1">
                <a:tableStyleId>{5C22544A-7EE6-4342-B048-85BDC9FD1C3A}</a:tableStyleId>
              </a:tblPr>
              <a:tblGrid>
                <a:gridCol w="9649072">
                  <a:extLst>
                    <a:ext uri="{9D8B030D-6E8A-4147-A177-3AD203B41FA5}">
                      <a16:colId xmlns="" xmlns:a16="http://schemas.microsoft.com/office/drawing/2014/main" val="20000"/>
                    </a:ext>
                  </a:extLst>
                </a:gridCol>
                <a:gridCol w="1584176">
                  <a:extLst>
                    <a:ext uri="{9D8B030D-6E8A-4147-A177-3AD203B41FA5}">
                      <a16:colId xmlns="" xmlns:a16="http://schemas.microsoft.com/office/drawing/2014/main" val="20001"/>
                    </a:ext>
                  </a:extLst>
                </a:gridCol>
              </a:tblGrid>
              <a:tr h="175488">
                <a:tc>
                  <a:txBody>
                    <a:bodyPr/>
                    <a:lstStyle/>
                    <a:p>
                      <a:pPr algn="ctr">
                        <a:spcBef>
                          <a:spcPts val="600"/>
                        </a:spcBef>
                        <a:spcAft>
                          <a:spcPts val="600"/>
                        </a:spcAft>
                      </a:pPr>
                      <a:r>
                        <a:rPr lang="pt-BR" sz="1600" dirty="0">
                          <a:effectLst/>
                        </a:rPr>
                        <a:t>Tabela</a:t>
                      </a:r>
                      <a:r>
                        <a:rPr lang="pt-BR" sz="1600" baseline="0" dirty="0">
                          <a:effectLst/>
                        </a:rPr>
                        <a:t> de preços dos espaços - </a:t>
                      </a:r>
                      <a:r>
                        <a:rPr lang="pt-BR" sz="1600" dirty="0">
                          <a:effectLst/>
                        </a:rPr>
                        <a:t>Estações da Sistema Ferroviário da CPTM</a:t>
                      </a:r>
                      <a:endParaRPr lang="pt-BR"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7297" marR="47297" marT="0" marB="0"/>
                </a:tc>
                <a:tc>
                  <a:txBody>
                    <a:bodyPr/>
                    <a:lstStyle/>
                    <a:p>
                      <a:pPr algn="ctr">
                        <a:spcBef>
                          <a:spcPts val="600"/>
                        </a:spcBef>
                        <a:spcAft>
                          <a:spcPts val="600"/>
                        </a:spcAft>
                      </a:pPr>
                      <a:r>
                        <a:rPr lang="pt-BR" sz="1400" dirty="0">
                          <a:effectLst/>
                        </a:rPr>
                        <a:t>Valor do m²</a:t>
                      </a:r>
                      <a:endParaRPr lang="pt-BR"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7297" marR="47297" marT="0" marB="0"/>
                </a:tc>
                <a:extLst>
                  <a:ext uri="{0D108BD9-81ED-4DB2-BD59-A6C34878D82A}">
                    <a16:rowId xmlns="" xmlns:a16="http://schemas.microsoft.com/office/drawing/2014/main" val="10000"/>
                  </a:ext>
                </a:extLst>
              </a:tr>
              <a:tr h="400576">
                <a:tc>
                  <a:txBody>
                    <a:bodyPr/>
                    <a:lstStyle/>
                    <a:p>
                      <a:pPr>
                        <a:spcBef>
                          <a:spcPts val="600"/>
                        </a:spcBef>
                        <a:spcAft>
                          <a:spcPts val="600"/>
                        </a:spcAft>
                      </a:pPr>
                      <a:r>
                        <a:rPr lang="pt-BR" sz="1600" dirty="0">
                          <a:solidFill>
                            <a:schemeClr val="tx1"/>
                          </a:solidFill>
                          <a:effectLst/>
                        </a:rPr>
                        <a:t>Grupo Especial: Palmeiras - Barra Funda, Brás, Luz, Pinheiros e Santo Amaro.</a:t>
                      </a:r>
                    </a:p>
                    <a:p>
                      <a:pPr>
                        <a:spcBef>
                          <a:spcPts val="600"/>
                        </a:spcBef>
                        <a:spcAft>
                          <a:spcPts val="600"/>
                        </a:spcAft>
                      </a:pPr>
                      <a:r>
                        <a:rPr lang="pt-BR" sz="800" dirty="0">
                          <a:effectLst/>
                        </a:rPr>
                        <a:t> </a:t>
                      </a:r>
                      <a:endParaRPr lang="pt-BR"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7297" marR="47297" marT="0" marB="0">
                    <a:solidFill>
                      <a:schemeClr val="accent3">
                        <a:lumMod val="40000"/>
                        <a:lumOff val="60000"/>
                      </a:schemeClr>
                    </a:solidFill>
                  </a:tcPr>
                </a:tc>
                <a:tc>
                  <a:txBody>
                    <a:bodyPr/>
                    <a:lstStyle/>
                    <a:p>
                      <a:pPr>
                        <a:spcBef>
                          <a:spcPts val="600"/>
                        </a:spcBef>
                        <a:spcAft>
                          <a:spcPts val="600"/>
                        </a:spcAft>
                      </a:pPr>
                      <a:r>
                        <a:rPr lang="pt-BR" sz="2000" dirty="0">
                          <a:effectLst/>
                        </a:rPr>
                        <a:t>    </a:t>
                      </a:r>
                      <a:r>
                        <a:rPr lang="pt-BR" sz="2000" b="1" dirty="0">
                          <a:effectLst/>
                        </a:rPr>
                        <a:t>R$ 387,00</a:t>
                      </a:r>
                      <a:endParaRPr lang="pt-BR" sz="20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7297" marR="47297" marT="0" marB="0">
                    <a:solidFill>
                      <a:schemeClr val="accent3">
                        <a:lumMod val="40000"/>
                        <a:lumOff val="60000"/>
                      </a:schemeClr>
                    </a:solidFill>
                  </a:tcPr>
                </a:tc>
                <a:extLst>
                  <a:ext uri="{0D108BD9-81ED-4DB2-BD59-A6C34878D82A}">
                    <a16:rowId xmlns="" xmlns:a16="http://schemas.microsoft.com/office/drawing/2014/main" val="10001"/>
                  </a:ext>
                </a:extLst>
              </a:tr>
              <a:tr h="552829">
                <a:tc>
                  <a:txBody>
                    <a:bodyPr/>
                    <a:lstStyle/>
                    <a:p>
                      <a:pPr>
                        <a:spcBef>
                          <a:spcPts val="600"/>
                        </a:spcBef>
                        <a:spcAft>
                          <a:spcPts val="600"/>
                        </a:spcAft>
                      </a:pPr>
                      <a:r>
                        <a:rPr lang="pt-BR" sz="1600" dirty="0">
                          <a:solidFill>
                            <a:schemeClr val="tx1"/>
                          </a:solidFill>
                          <a:effectLst/>
                        </a:rPr>
                        <a:t>Grupo 1:  Tamanduateí, Tatuapé, Guaianazes, Grajaú, Santo André, Osasco, Mauá, Corinthians-Itaquera.</a:t>
                      </a:r>
                    </a:p>
                    <a:p>
                      <a:pPr>
                        <a:spcBef>
                          <a:spcPts val="600"/>
                        </a:spcBef>
                        <a:spcAft>
                          <a:spcPts val="600"/>
                        </a:spcAft>
                      </a:pPr>
                      <a:r>
                        <a:rPr lang="pt-BR" sz="800" dirty="0">
                          <a:effectLst/>
                        </a:rPr>
                        <a:t> </a:t>
                      </a:r>
                      <a:endParaRPr lang="pt-BR"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7297" marR="47297" marT="0" marB="0">
                    <a:solidFill>
                      <a:schemeClr val="bg2">
                        <a:lumMod val="90000"/>
                      </a:schemeClr>
                    </a:solidFill>
                  </a:tcPr>
                </a:tc>
                <a:tc>
                  <a:txBody>
                    <a:bodyPr/>
                    <a:lstStyle/>
                    <a:p>
                      <a:pPr>
                        <a:spcBef>
                          <a:spcPts val="600"/>
                        </a:spcBef>
                        <a:spcAft>
                          <a:spcPts val="600"/>
                        </a:spcAft>
                      </a:pPr>
                      <a:r>
                        <a:rPr lang="pt-BR" sz="2000" dirty="0">
                          <a:effectLst/>
                        </a:rPr>
                        <a:t>    </a:t>
                      </a:r>
                      <a:r>
                        <a:rPr lang="pt-BR" sz="2000" b="1" dirty="0">
                          <a:effectLst/>
                        </a:rPr>
                        <a:t>R$ 345,00</a:t>
                      </a:r>
                      <a:endParaRPr lang="pt-BR" sz="20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7297" marR="47297" marT="0" marB="0">
                    <a:solidFill>
                      <a:schemeClr val="bg2">
                        <a:lumMod val="90000"/>
                      </a:schemeClr>
                    </a:solidFill>
                  </a:tcPr>
                </a:tc>
                <a:extLst>
                  <a:ext uri="{0D108BD9-81ED-4DB2-BD59-A6C34878D82A}">
                    <a16:rowId xmlns="" xmlns:a16="http://schemas.microsoft.com/office/drawing/2014/main" val="10002"/>
                  </a:ext>
                </a:extLst>
              </a:tr>
              <a:tr h="1944216">
                <a:tc>
                  <a:txBody>
                    <a:bodyPr/>
                    <a:lstStyle/>
                    <a:p>
                      <a:pPr>
                        <a:spcBef>
                          <a:spcPts val="600"/>
                        </a:spcBef>
                        <a:spcAft>
                          <a:spcPts val="600"/>
                        </a:spcAft>
                      </a:pPr>
                      <a:r>
                        <a:rPr lang="pt-BR" sz="1600" dirty="0">
                          <a:solidFill>
                            <a:schemeClr val="tx1"/>
                          </a:solidFill>
                          <a:effectLst/>
                        </a:rPr>
                        <a:t>Grupo 2: Suzano, Vila Olímpia, Francisco Morato, Morumbi, Lapa, São Caetano, Itaim Paulista, Carapicuíba, Itapevi, Barueri, Ferraz de Vasconcelos, Berrini, Perus, Franco da Rocha, Dom Bosco, Jardim Romano, Domingos de Moraes, General Miguel Costa, Itaquaquecetuba, Imperatriz Leopoldina, José Bonifácio, Ribeirão Pires, </a:t>
                      </a:r>
                      <a:r>
                        <a:rPr lang="pt-BR" sz="1600" dirty="0" err="1">
                          <a:solidFill>
                            <a:schemeClr val="tx1"/>
                          </a:solidFill>
                          <a:effectLst/>
                        </a:rPr>
                        <a:t>Jurubatuba</a:t>
                      </a:r>
                      <a:r>
                        <a:rPr lang="pt-BR" sz="1600" dirty="0">
                          <a:solidFill>
                            <a:schemeClr val="tx1"/>
                          </a:solidFill>
                          <a:effectLst/>
                        </a:rPr>
                        <a:t>, Jaraguá, São Miguel Paulista, Pirituba, Granja Julieta, Primavera Interlagos, Cidade Jardim, Jandira, Estudantes, Jardim Helena - Vila Mara, Poá, Antônio Gianetti Neto, Antônio João, Socorro, Comandante Sampaio, Hebraica-Rebouças, Caieiras, Villa Lobos-Jaguaré, Presidente Altino, Mogi das Cruzes, Engenheiro Manoel Feio, Autódromo, Utinga, Ipiranga e Vila Aurora.</a:t>
                      </a:r>
                    </a:p>
                    <a:p>
                      <a:pPr>
                        <a:spcBef>
                          <a:spcPts val="600"/>
                        </a:spcBef>
                        <a:spcAft>
                          <a:spcPts val="600"/>
                        </a:spcAft>
                      </a:pPr>
                      <a:r>
                        <a:rPr lang="pt-BR" sz="800" dirty="0">
                          <a:effectLst/>
                        </a:rPr>
                        <a:t> </a:t>
                      </a:r>
                      <a:endParaRPr lang="pt-BR"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7297" marR="47297" marT="0" marB="0">
                    <a:solidFill>
                      <a:schemeClr val="accent2">
                        <a:lumMod val="20000"/>
                        <a:lumOff val="80000"/>
                      </a:schemeClr>
                    </a:solidFill>
                  </a:tcPr>
                </a:tc>
                <a:tc>
                  <a:txBody>
                    <a:bodyPr/>
                    <a:lstStyle/>
                    <a:p>
                      <a:pPr>
                        <a:spcBef>
                          <a:spcPts val="600"/>
                        </a:spcBef>
                        <a:spcAft>
                          <a:spcPts val="600"/>
                        </a:spcAft>
                      </a:pPr>
                      <a:r>
                        <a:rPr lang="pt-BR" sz="2000" b="1" baseline="0" dirty="0">
                          <a:effectLst/>
                        </a:rPr>
                        <a:t>    </a:t>
                      </a:r>
                      <a:r>
                        <a:rPr lang="pt-BR" sz="2000" b="1" dirty="0">
                          <a:effectLst/>
                        </a:rPr>
                        <a:t>R$ 300,00</a:t>
                      </a:r>
                      <a:endParaRPr lang="pt-BR" sz="20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7297" marR="47297" marT="0" marB="0">
                    <a:solidFill>
                      <a:schemeClr val="accent2">
                        <a:lumMod val="20000"/>
                        <a:lumOff val="80000"/>
                      </a:schemeClr>
                    </a:solidFill>
                  </a:tcPr>
                </a:tc>
                <a:extLst>
                  <a:ext uri="{0D108BD9-81ED-4DB2-BD59-A6C34878D82A}">
                    <a16:rowId xmlns="" xmlns:a16="http://schemas.microsoft.com/office/drawing/2014/main" val="10003"/>
                  </a:ext>
                </a:extLst>
              </a:tr>
              <a:tr h="1204617">
                <a:tc>
                  <a:txBody>
                    <a:bodyPr/>
                    <a:lstStyle/>
                    <a:p>
                      <a:pPr>
                        <a:spcBef>
                          <a:spcPts val="600"/>
                        </a:spcBef>
                        <a:spcAft>
                          <a:spcPts val="600"/>
                        </a:spcAft>
                      </a:pPr>
                      <a:r>
                        <a:rPr lang="pt-BR" sz="1600" dirty="0">
                          <a:solidFill>
                            <a:schemeClr val="tx1"/>
                          </a:solidFill>
                          <a:effectLst/>
                        </a:rPr>
                        <a:t>Grupo 3: Rio Grande da Serra, Baltazar Fidélis, Calmon Viana, Prefeito </a:t>
                      </a:r>
                      <a:r>
                        <a:rPr lang="pt-BR" sz="1600" dirty="0" err="1">
                          <a:solidFill>
                            <a:schemeClr val="tx1"/>
                          </a:solidFill>
                          <a:effectLst/>
                        </a:rPr>
                        <a:t>Saladino</a:t>
                      </a:r>
                      <a:r>
                        <a:rPr lang="pt-BR" sz="1600" dirty="0">
                          <a:solidFill>
                            <a:schemeClr val="tx1"/>
                          </a:solidFill>
                          <a:effectLst/>
                        </a:rPr>
                        <a:t>, </a:t>
                      </a:r>
                      <a:r>
                        <a:rPr lang="pt-BR" sz="1600" dirty="0" err="1">
                          <a:solidFill>
                            <a:schemeClr val="tx1"/>
                          </a:solidFill>
                          <a:effectLst/>
                        </a:rPr>
                        <a:t>Guapituba</a:t>
                      </a:r>
                      <a:r>
                        <a:rPr lang="pt-BR" sz="1600" dirty="0">
                          <a:solidFill>
                            <a:schemeClr val="tx1"/>
                          </a:solidFill>
                          <a:effectLst/>
                        </a:rPr>
                        <a:t>, Cidade Universitária, Jundiaí, Água Branca, </a:t>
                      </a:r>
                      <a:r>
                        <a:rPr lang="pt-BR" sz="1600" dirty="0" err="1">
                          <a:solidFill>
                            <a:schemeClr val="tx1"/>
                          </a:solidFill>
                          <a:effectLst/>
                        </a:rPr>
                        <a:t>Aracaré</a:t>
                      </a:r>
                      <a:r>
                        <a:rPr lang="pt-BR" sz="1600" dirty="0">
                          <a:solidFill>
                            <a:schemeClr val="tx1"/>
                          </a:solidFill>
                          <a:effectLst/>
                        </a:rPr>
                        <a:t>, Mooca, Comendador Ermelino, Jardim Silveira, Júlio Prestes, </a:t>
                      </a:r>
                      <a:r>
                        <a:rPr lang="pt-BR" sz="1600" dirty="0" err="1">
                          <a:solidFill>
                            <a:schemeClr val="tx1"/>
                          </a:solidFill>
                          <a:effectLst/>
                        </a:rPr>
                        <a:t>Jundiapeba</a:t>
                      </a:r>
                      <a:r>
                        <a:rPr lang="pt-BR" sz="1600" dirty="0">
                          <a:solidFill>
                            <a:schemeClr val="tx1"/>
                          </a:solidFill>
                          <a:effectLst/>
                        </a:rPr>
                        <a:t>, Braz Cubas, </a:t>
                      </a:r>
                      <a:r>
                        <a:rPr lang="pt-BR" sz="1600" dirty="0" err="1">
                          <a:solidFill>
                            <a:schemeClr val="tx1"/>
                          </a:solidFill>
                          <a:effectLst/>
                        </a:rPr>
                        <a:t>Piqueri</a:t>
                      </a:r>
                      <a:r>
                        <a:rPr lang="pt-BR" sz="1600" dirty="0">
                          <a:solidFill>
                            <a:schemeClr val="tx1"/>
                          </a:solidFill>
                          <a:effectLst/>
                        </a:rPr>
                        <a:t>, </a:t>
                      </a:r>
                      <a:r>
                        <a:rPr lang="pt-BR" sz="1600" dirty="0" err="1">
                          <a:solidFill>
                            <a:schemeClr val="tx1"/>
                          </a:solidFill>
                          <a:effectLst/>
                        </a:rPr>
                        <a:t>Capuava</a:t>
                      </a:r>
                      <a:r>
                        <a:rPr lang="pt-BR" sz="1600" dirty="0">
                          <a:solidFill>
                            <a:schemeClr val="tx1"/>
                          </a:solidFill>
                          <a:effectLst/>
                        </a:rPr>
                        <a:t>, USP Leste, CEASA, Aeroporto Guarulhos, Engenheiro Goulart, </a:t>
                      </a:r>
                      <a:r>
                        <a:rPr lang="pt-BR" sz="1600" dirty="0" err="1">
                          <a:solidFill>
                            <a:schemeClr val="tx1"/>
                          </a:solidFill>
                          <a:effectLst/>
                        </a:rPr>
                        <a:t>Quitaúna</a:t>
                      </a:r>
                      <a:r>
                        <a:rPr lang="pt-BR" sz="1600" dirty="0">
                          <a:solidFill>
                            <a:schemeClr val="tx1"/>
                          </a:solidFill>
                          <a:effectLst/>
                        </a:rPr>
                        <a:t>, Engenheiro Cardoso, Vila Clarice, Jardim </a:t>
                      </a:r>
                      <a:r>
                        <a:rPr lang="pt-BR" sz="1600" dirty="0" err="1">
                          <a:solidFill>
                            <a:schemeClr val="tx1"/>
                          </a:solidFill>
                          <a:effectLst/>
                        </a:rPr>
                        <a:t>Belval</a:t>
                      </a:r>
                      <a:r>
                        <a:rPr lang="pt-BR" sz="1600" dirty="0">
                          <a:solidFill>
                            <a:schemeClr val="tx1"/>
                          </a:solidFill>
                          <a:effectLst/>
                        </a:rPr>
                        <a:t>, Campo Limpo Paulista, Guarulhos CECAP, Santa Terezinha, Sagrado Coração, Várzea Paulista e </a:t>
                      </a:r>
                      <a:r>
                        <a:rPr lang="pt-BR" sz="1600" dirty="0" err="1">
                          <a:solidFill>
                            <a:schemeClr val="tx1"/>
                          </a:solidFill>
                          <a:effectLst/>
                        </a:rPr>
                        <a:t>Botujuru</a:t>
                      </a:r>
                      <a:r>
                        <a:rPr lang="pt-BR" sz="1600" dirty="0">
                          <a:solidFill>
                            <a:schemeClr val="tx1"/>
                          </a:solidFill>
                          <a:effectLst/>
                        </a:rPr>
                        <a:t>.</a:t>
                      </a:r>
                    </a:p>
                    <a:p>
                      <a:pPr>
                        <a:spcBef>
                          <a:spcPts val="600"/>
                        </a:spcBef>
                        <a:spcAft>
                          <a:spcPts val="600"/>
                        </a:spcAft>
                      </a:pPr>
                      <a:r>
                        <a:rPr lang="pt-BR" sz="800" dirty="0">
                          <a:effectLst/>
                        </a:rPr>
                        <a:t> </a:t>
                      </a:r>
                      <a:endParaRPr lang="pt-BR"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7297" marR="47297" marT="0" marB="0">
                    <a:solidFill>
                      <a:schemeClr val="tx2">
                        <a:lumMod val="20000"/>
                        <a:lumOff val="80000"/>
                      </a:schemeClr>
                    </a:solidFill>
                  </a:tcPr>
                </a:tc>
                <a:tc>
                  <a:txBody>
                    <a:bodyPr/>
                    <a:lstStyle/>
                    <a:p>
                      <a:pPr>
                        <a:spcBef>
                          <a:spcPts val="600"/>
                        </a:spcBef>
                        <a:spcAft>
                          <a:spcPts val="600"/>
                        </a:spcAft>
                      </a:pPr>
                      <a:r>
                        <a:rPr lang="pt-BR" sz="2000" b="1" dirty="0">
                          <a:effectLst/>
                        </a:rPr>
                        <a:t>   R$ 195,00</a:t>
                      </a:r>
                      <a:endParaRPr lang="pt-BR" sz="20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7297" marR="47297" marT="0" marB="0">
                    <a:solidFill>
                      <a:schemeClr val="tx2">
                        <a:lumMod val="20000"/>
                        <a:lumOff val="80000"/>
                      </a:schemeClr>
                    </a:solidFill>
                  </a:tcPr>
                </a:tc>
                <a:extLst>
                  <a:ext uri="{0D108BD9-81ED-4DB2-BD59-A6C34878D82A}">
                    <a16:rowId xmlns="" xmlns:a16="http://schemas.microsoft.com/office/drawing/2014/main" val="10004"/>
                  </a:ext>
                </a:extLst>
              </a:tr>
            </a:tbl>
          </a:graphicData>
        </a:graphic>
      </p:graphicFrame>
      <p:sp>
        <p:nvSpPr>
          <p:cNvPr id="8" name="CaixaDeTexto 7"/>
          <p:cNvSpPr txBox="1"/>
          <p:nvPr/>
        </p:nvSpPr>
        <p:spPr>
          <a:xfrm>
            <a:off x="416926" y="5660021"/>
            <a:ext cx="11295698" cy="800219"/>
          </a:xfrm>
          <a:prstGeom prst="rect">
            <a:avLst/>
          </a:prstGeom>
          <a:noFill/>
        </p:spPr>
        <p:txBody>
          <a:bodyPr wrap="square" rtlCol="0">
            <a:spAutoFit/>
          </a:bodyPr>
          <a:lstStyle/>
          <a:p>
            <a:r>
              <a:rPr lang="pt-BR" sz="1400" dirty="0"/>
              <a:t>* Valores reduzidos em </a:t>
            </a:r>
            <a:r>
              <a:rPr lang="pt-BR" sz="1400" b="1" dirty="0"/>
              <a:t>70%</a:t>
            </a:r>
            <a:r>
              <a:rPr lang="pt-BR" sz="1400" dirty="0"/>
              <a:t> sobre a Tabela de Preços Varejo CPTM no item Quiosques Comerciais, exclusivos para os participantes do Programa Nos Trilhos do Empreendedorismo.</a:t>
            </a:r>
          </a:p>
          <a:p>
            <a:endParaRPr lang="pt-BR" dirty="0"/>
          </a:p>
        </p:txBody>
      </p:sp>
    </p:spTree>
    <p:extLst>
      <p:ext uri="{BB962C8B-B14F-4D97-AF65-F5344CB8AC3E}">
        <p14:creationId xmlns:p14="http://schemas.microsoft.com/office/powerpoint/2010/main" val="681469393"/>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F2AF9B9C545FF4D9BCB246DFC4E4099" ma:contentTypeVersion="1" ma:contentTypeDescription="Create a new document." ma:contentTypeScope="" ma:versionID="74257daab67b1e282121ab1172e7aa10">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7AAE7D93-C041-4617-93F8-E665E4C2CE44}">
  <ds:schemaRefs>
    <ds:schemaRef ds:uri="http://schemas.microsoft.com/sharepoint/v3/contenttype/forms"/>
  </ds:schemaRefs>
</ds:datastoreItem>
</file>

<file path=customXml/itemProps2.xml><?xml version="1.0" encoding="utf-8"?>
<ds:datastoreItem xmlns:ds="http://schemas.openxmlformats.org/officeDocument/2006/customXml" ds:itemID="{D836391F-D0BE-4AED-96DD-1F58C78B854D}"/>
</file>

<file path=customXml/itemProps3.xml><?xml version="1.0" encoding="utf-8"?>
<ds:datastoreItem xmlns:ds="http://schemas.openxmlformats.org/officeDocument/2006/customXml" ds:itemID="{BD938587-8E64-4D95-B3FF-B0532DF03B72}">
  <ds:schemaRefs>
    <ds:schemaRef ds:uri="http://purl.org/dc/elements/1.1/"/>
    <ds:schemaRef ds:uri="http://schemas.microsoft.com/office/infopath/2007/PartnerControls"/>
    <ds:schemaRef ds:uri="5a7b393e-33c6-4c54-9d99-3bf5e7536a33"/>
    <ds:schemaRef ds:uri="008e9add-0c1f-4f3b-b4eb-d679369a6375"/>
    <ds:schemaRef ds:uri="http://www.w3.org/XML/1998/namespace"/>
    <ds:schemaRef ds:uri="http://schemas.microsoft.com/office/2006/documentManagement/types"/>
    <ds:schemaRef ds:uri="http://purl.org/dc/terms/"/>
    <ds:schemaRef ds:uri="http://schemas.openxmlformats.org/package/2006/metadata/core-propertie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3774</TotalTime>
  <Words>948</Words>
  <Application>Microsoft Office PowerPoint</Application>
  <PresentationFormat>Widescreen</PresentationFormat>
  <Paragraphs>54</Paragraphs>
  <Slides>5</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5</vt:i4>
      </vt:variant>
    </vt:vector>
  </HeadingPairs>
  <TitlesOfParts>
    <vt:vector size="11" baseType="lpstr">
      <vt:lpstr>Arial</vt:lpstr>
      <vt:lpstr>Calibri</vt:lpstr>
      <vt:lpstr>Symbol</vt:lpstr>
      <vt:lpstr>Times New Roman</vt:lpstr>
      <vt:lpstr>Verdana</vt:lpstr>
      <vt:lpstr>Tema do Office</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RUDNEI FERREIRA DE SOUZA</dc:creator>
  <cp:lastModifiedBy>ADAIR RODRIGUES SANTANA JUNIOR</cp:lastModifiedBy>
  <cp:revision>203</cp:revision>
  <dcterms:created xsi:type="dcterms:W3CDTF">2014-07-01T15:16:56Z</dcterms:created>
  <dcterms:modified xsi:type="dcterms:W3CDTF">2020-11-23T21:25:51Z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0x0101005F2AF9B9C545FF4D9BCB246DFC4E4099</vt:lpwstr>
  </property>
</Properties>
</file>